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</p:sldMasterIdLst>
  <p:notesMasterIdLst>
    <p:notesMasterId r:id="rId24"/>
  </p:notesMasterIdLst>
  <p:sldIdLst>
    <p:sldId id="256" r:id="rId3"/>
    <p:sldId id="286" r:id="rId4"/>
    <p:sldId id="261" r:id="rId5"/>
    <p:sldId id="289" r:id="rId6"/>
    <p:sldId id="290" r:id="rId7"/>
    <p:sldId id="291" r:id="rId8"/>
    <p:sldId id="292" r:id="rId9"/>
    <p:sldId id="298" r:id="rId10"/>
    <p:sldId id="293" r:id="rId11"/>
    <p:sldId id="294" r:id="rId12"/>
    <p:sldId id="299" r:id="rId13"/>
    <p:sldId id="259" r:id="rId14"/>
    <p:sldId id="276" r:id="rId15"/>
    <p:sldId id="260" r:id="rId16"/>
    <p:sldId id="295" r:id="rId17"/>
    <p:sldId id="296" r:id="rId18"/>
    <p:sldId id="300" r:id="rId19"/>
    <p:sldId id="278" r:id="rId20"/>
    <p:sldId id="277" r:id="rId21"/>
    <p:sldId id="285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0FCF-DE4B-49E9-8DB1-794F7E098A00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BD3E-A604-493F-9710-C9791748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94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1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1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ckgrd_no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829733" y="12954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 b="0">
                <a:solidFill>
                  <a:schemeClr val="tx1"/>
                </a:solidFill>
                <a:latin typeface="+mn-lt"/>
              </a:defRPr>
            </a:lvl3pPr>
            <a:lvl4pPr>
              <a:defRPr sz="2400" b="0">
                <a:solidFill>
                  <a:schemeClr val="tx1"/>
                </a:solidFill>
                <a:latin typeface="+mn-lt"/>
              </a:defRPr>
            </a:lvl4pPr>
            <a:lvl5pPr>
              <a:defRPr sz="2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225169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4E7E-EDEB-4477-89E8-1089AD43F4E0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50C7-3487-43B3-AFF1-79BDF42864FA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EAA-5D28-42B7-98B3-9D4AA6FB90D3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7169-BB1C-4C31-B49F-EBD7B362A930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1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D39A-7F88-429E-B408-B7C18B222A94}" type="datetime1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9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B426-16A0-41D1-91AA-F19B75C0BDAA}" type="datetime1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062A-195F-4F5F-A4AA-CA6758D14BC8}" type="datetime1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7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C8BB-44F0-49D9-B04E-21AED4FA421F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5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E4D8-969C-4F01-AAD8-E794C440260C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393C-267B-43EE-B3AB-A31DEB984107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4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1DEF-5C58-46B4-B85C-DB09ACDB94D1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ckgrd_no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829733" y="12954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400" b="0">
                <a:solidFill>
                  <a:schemeClr val="tx1"/>
                </a:solidFill>
                <a:latin typeface="+mn-lt"/>
              </a:defRPr>
            </a:lvl3pPr>
            <a:lvl4pPr>
              <a:defRPr sz="2400" b="0">
                <a:solidFill>
                  <a:schemeClr val="tx1"/>
                </a:solidFill>
                <a:latin typeface="+mn-lt"/>
              </a:defRPr>
            </a:lvl4pPr>
            <a:lvl5pPr>
              <a:defRPr sz="2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3826886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47650"/>
            <a:ext cx="1046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085850"/>
            <a:ext cx="1148080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3619500"/>
            <a:ext cx="1148080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98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C650-7DCA-44CF-B431-138030361736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www.bridgewaypartners.com           (c)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2D37-6B01-4340-A529-AE7A5C2F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Oval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804672"/>
            <a:ext cx="5448111" cy="277853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46" y="474707"/>
            <a:ext cx="5370123" cy="3436878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975" y="4517136"/>
            <a:ext cx="10893095" cy="117494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Vibrant communities that build trust, become inclusive, and, in return, leverage their strengths to solve their own problems. Communities that maximize opportunities for all children regardless of their socioeconomic background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5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338" y="343227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Treading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2399" y="1839515"/>
            <a:ext cx="1120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Ability to Pay for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Quality Housing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3050" y="2498615"/>
            <a:ext cx="1279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Strength of Family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 (Ability to Provide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Stability, Parenting,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Education Support)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681" y="3480880"/>
            <a:ext cx="1468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50" kern="0" dirty="0">
                <a:solidFill>
                  <a:sysClr val="windowText" lastClr="000000"/>
                </a:solidFill>
              </a:rPr>
              <a:t>Education Performance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(Self, Social, Content)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3049" y="4139980"/>
            <a:ext cx="15195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Earning Power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(Living Wage Jobs)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661" y="3804133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i="1" kern="0" dirty="0">
                <a:solidFill>
                  <a:sysClr val="windowText" lastClr="000000"/>
                </a:solidFill>
              </a:rPr>
              <a:t>Generational </a:t>
            </a:r>
          </a:p>
          <a:p>
            <a:pPr algn="ctr" defTabSz="914400"/>
            <a:r>
              <a:rPr lang="en-US" sz="1200" i="1" kern="0" dirty="0">
                <a:solidFill>
                  <a:sysClr val="windowText" lastClr="000000"/>
                </a:solidFill>
              </a:rPr>
              <a:t>Time Delay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9248" y="3154063"/>
            <a:ext cx="15464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Personal Health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and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Access to Childcare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5036" y="2713583"/>
            <a:ext cx="1065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Mass Incarceration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447" y="3253334"/>
            <a:ext cx="6687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Criminal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Behavior</a:t>
            </a:r>
          </a:p>
        </p:txBody>
      </p: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 flipH="1">
            <a:off x="5302809" y="2255013"/>
            <a:ext cx="1" cy="24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>
            <a:off x="5302809" y="3237280"/>
            <a:ext cx="26209" cy="24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10" idx="0"/>
          </p:cNvCxnSpPr>
          <p:nvPr/>
        </p:nvCxnSpPr>
        <p:spPr>
          <a:xfrm flipH="1">
            <a:off x="5302807" y="3896378"/>
            <a:ext cx="26210" cy="24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2590800" y="2857405"/>
            <a:ext cx="4457549" cy="1629771"/>
          </a:xfrm>
          <a:prstGeom prst="arc">
            <a:avLst>
              <a:gd name="adj1" fmla="val 5837089"/>
              <a:gd name="adj2" fmla="val 107589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>
            <a:off x="2581798" y="2209007"/>
            <a:ext cx="4729422" cy="2113455"/>
          </a:xfrm>
          <a:prstGeom prst="arc">
            <a:avLst>
              <a:gd name="adj1" fmla="val 10890439"/>
              <a:gd name="adj2" fmla="val 157502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>
            <a:off x="3525740" y="2677000"/>
            <a:ext cx="2398239" cy="1759862"/>
          </a:xfrm>
          <a:prstGeom prst="arc">
            <a:avLst>
              <a:gd name="adj1" fmla="val 5355688"/>
              <a:gd name="adj2" fmla="val 104435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432491" y="3287891"/>
            <a:ext cx="2467134" cy="454031"/>
          </a:xfrm>
          <a:prstGeom prst="arc">
            <a:avLst>
              <a:gd name="adj1" fmla="val 5658732"/>
              <a:gd name="adj2" fmla="val 102943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>
            <a:off x="4191001" y="2636253"/>
            <a:ext cx="2468567" cy="492555"/>
          </a:xfrm>
          <a:prstGeom prst="arc">
            <a:avLst>
              <a:gd name="adj1" fmla="val 10902294"/>
              <a:gd name="adj2" fmla="val 119678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>
            <a:off x="1640116" y="2093432"/>
            <a:ext cx="4651399" cy="3524079"/>
          </a:xfrm>
          <a:prstGeom prst="arc">
            <a:avLst>
              <a:gd name="adj1" fmla="val 5794949"/>
              <a:gd name="adj2" fmla="val 14745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1524001" y="3128808"/>
            <a:ext cx="3886136" cy="2488703"/>
          </a:xfrm>
          <a:prstGeom prst="arc">
            <a:avLst>
              <a:gd name="adj1" fmla="val 307332"/>
              <a:gd name="adj2" fmla="val 46596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>
            <a:off x="2367803" y="2111707"/>
            <a:ext cx="4725760" cy="737982"/>
          </a:xfrm>
          <a:prstGeom prst="arc">
            <a:avLst>
              <a:gd name="adj1" fmla="val 11420060"/>
              <a:gd name="adj2" fmla="val 16361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191329" y="3997117"/>
            <a:ext cx="2685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196452" y="3925436"/>
            <a:ext cx="2685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07549" y="468202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2534" y="3153945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R6.1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53196" y="2710677"/>
            <a:ext cx="471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3538102" y="3098494"/>
            <a:ext cx="696847" cy="411101"/>
          </a:xfrm>
          <a:prstGeom prst="arc">
            <a:avLst>
              <a:gd name="adj1" fmla="val 10778466"/>
              <a:gd name="adj2" fmla="val 157885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29647" y="390413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R6.2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2139" y="1373251"/>
            <a:ext cx="1885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Ending Homelessness and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Developing Affordable Housing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2225" y="2104855"/>
            <a:ext cx="214513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Human Services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(e.g. healthcare, food, childcare,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early childhood,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parental counseling)</a:t>
            </a:r>
          </a:p>
          <a:p>
            <a:pPr defTabSz="914400"/>
            <a:endParaRPr lang="en-US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7123" y="2956937"/>
            <a:ext cx="14907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Educational Programs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(e.g. pre-K to post, mentorship, juvenile justice prevention, enrichment)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9567" y="4675322"/>
            <a:ext cx="1056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Workforce and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Local Business 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Development </a:t>
            </a:r>
          </a:p>
          <a:p>
            <a:pPr defTabSz="914400"/>
            <a:endParaRPr lang="en-US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5275424" y="1516173"/>
            <a:ext cx="1772925" cy="766927"/>
          </a:xfrm>
          <a:prstGeom prst="arc">
            <a:avLst>
              <a:gd name="adj1" fmla="val 11050182"/>
              <a:gd name="adj2" fmla="val 158367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6" name="Arc 45"/>
          <p:cNvSpPr/>
          <p:nvPr/>
        </p:nvSpPr>
        <p:spPr>
          <a:xfrm>
            <a:off x="5821442" y="2330446"/>
            <a:ext cx="2177590" cy="766927"/>
          </a:xfrm>
          <a:prstGeom prst="arc">
            <a:avLst>
              <a:gd name="adj1" fmla="val 11050182"/>
              <a:gd name="adj2" fmla="val 158367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>
            <a:off x="5658370" y="3169556"/>
            <a:ext cx="2939603" cy="766927"/>
          </a:xfrm>
          <a:prstGeom prst="arc">
            <a:avLst>
              <a:gd name="adj1" fmla="val 10921741"/>
              <a:gd name="adj2" fmla="val 158367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>
            <a:off x="5230209" y="1197176"/>
            <a:ext cx="1245333" cy="834045"/>
          </a:xfrm>
          <a:prstGeom prst="arc">
            <a:avLst>
              <a:gd name="adj1" fmla="val 768256"/>
              <a:gd name="adj2" fmla="val 54726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>
            <a:off x="4696123" y="2008866"/>
            <a:ext cx="2289271" cy="916367"/>
          </a:xfrm>
          <a:prstGeom prst="arc">
            <a:avLst>
              <a:gd name="adj1" fmla="val 225788"/>
              <a:gd name="adj2" fmla="val 54726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4277606" y="2383838"/>
            <a:ext cx="3460851" cy="1327054"/>
          </a:xfrm>
          <a:prstGeom prst="arc">
            <a:avLst>
              <a:gd name="adj1" fmla="val 1165440"/>
              <a:gd name="adj2" fmla="val 54726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>
            <a:off x="3922173" y="4330176"/>
            <a:ext cx="3171390" cy="776278"/>
          </a:xfrm>
          <a:prstGeom prst="arc">
            <a:avLst>
              <a:gd name="adj1" fmla="val 18732561"/>
              <a:gd name="adj2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Arc 36"/>
          <p:cNvSpPr/>
          <p:nvPr/>
        </p:nvSpPr>
        <p:spPr>
          <a:xfrm>
            <a:off x="5537193" y="3997116"/>
            <a:ext cx="2372120" cy="961911"/>
          </a:xfrm>
          <a:prstGeom prst="arc">
            <a:avLst>
              <a:gd name="adj1" fmla="val 5549373"/>
              <a:gd name="adj2" fmla="val 106596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89207" y="165080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B9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36137" y="251402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B7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37576" y="331433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B8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69845" y="4494533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B10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8673" y="1598367"/>
            <a:ext cx="162805" cy="141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33369" y="1549549"/>
            <a:ext cx="162805" cy="141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360893" y="3617430"/>
            <a:ext cx="162805" cy="141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13470" y="3617315"/>
            <a:ext cx="162805" cy="141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8092912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18806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55" grpId="0"/>
      <p:bldP spid="56" grpId="0"/>
      <p:bldP spid="57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Kashmere/Trinity Garden School Feeder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1" y="2272939"/>
            <a:ext cx="4045527" cy="38174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 Reality</a:t>
            </a:r>
          </a:p>
          <a:p>
            <a:pPr lvl="1"/>
            <a:r>
              <a:rPr lang="en-US" dirty="0"/>
              <a:t>Home to the longest-running, low-performing public school in Texas</a:t>
            </a:r>
          </a:p>
          <a:p>
            <a:pPr lvl="1"/>
            <a:r>
              <a:rPr lang="en-US" dirty="0"/>
              <a:t>53 percent of adults earn less than $25,000 a year</a:t>
            </a:r>
          </a:p>
          <a:p>
            <a:pPr lvl="1"/>
            <a:r>
              <a:rPr lang="en-US" dirty="0"/>
              <a:t>The area lacks comprehensive health providers</a:t>
            </a:r>
          </a:p>
          <a:p>
            <a:pPr lvl="1"/>
            <a:r>
              <a:rPr lang="en-US" dirty="0"/>
              <a:t>No Head Start programs</a:t>
            </a:r>
          </a:p>
          <a:p>
            <a:pPr lvl="1"/>
            <a:r>
              <a:rPr lang="en-US" dirty="0"/>
              <a:t>Classified as a food desert.</a:t>
            </a:r>
          </a:p>
          <a:p>
            <a:pPr lvl="1"/>
            <a:r>
              <a:rPr lang="en-US" dirty="0"/>
              <a:t>Most residents either have one car per family or rely on public transportation.</a:t>
            </a:r>
          </a:p>
          <a:p>
            <a:pPr lvl="1"/>
            <a:r>
              <a:rPr lang="en-US" dirty="0"/>
              <a:t>Schools were reconstituted multiple times as well as part of the school turn around initiative Apollo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58" y="2436595"/>
            <a:ext cx="7002605" cy="41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8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0" y="763479"/>
            <a:ext cx="8825659" cy="1171853"/>
          </a:xfrm>
        </p:spPr>
        <p:txBody>
          <a:bodyPr/>
          <a:lstStyle/>
          <a:p>
            <a:pPr algn="ctr"/>
            <a:r>
              <a:rPr lang="en-US" sz="2500" b="1" dirty="0"/>
              <a:t>The Issue at Hand - </a:t>
            </a:r>
            <a:r>
              <a:rPr lang="en-US" sz="2500" dirty="0"/>
              <a:t>As a country, we have become program rich but system poor.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3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children come to us with numerous needs and no one program or teacher possesses the capacity to solve them all…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87" y="4573352"/>
            <a:ext cx="1887522" cy="18875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92851" y="5102261"/>
            <a:ext cx="1615736" cy="403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325745" y="5048596"/>
            <a:ext cx="1639966" cy="457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351">
            <a:off x="3446563" y="4152354"/>
            <a:ext cx="1639966" cy="45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94178">
            <a:off x="5981235" y="4161464"/>
            <a:ext cx="1639966" cy="457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7521" y="3977715"/>
            <a:ext cx="171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Healthcare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0105" y="3808520"/>
            <a:ext cx="20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needs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602" y="5277216"/>
            <a:ext cx="221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Educational needs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5010" y="5102261"/>
            <a:ext cx="267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Mentorship and counseling needs</a:t>
            </a:r>
          </a:p>
        </p:txBody>
      </p:sp>
    </p:spTree>
    <p:extLst>
      <p:ext uri="{BB962C8B-B14F-4D97-AF65-F5344CB8AC3E}">
        <p14:creationId xmlns:p14="http://schemas.microsoft.com/office/powerpoint/2010/main" val="321201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15" y="737006"/>
            <a:ext cx="8991205" cy="1064345"/>
          </a:xfrm>
        </p:spPr>
        <p:txBody>
          <a:bodyPr/>
          <a:lstStyle/>
          <a:p>
            <a:r>
              <a:rPr lang="en-US" sz="2500" dirty="0"/>
              <a:t>ProUnitas is not a program but rather a system based organization with a focus on feeder patterns…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636518">
            <a:off x="4427797" y="3130135"/>
            <a:ext cx="1591194" cy="10668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44715" y="3346883"/>
            <a:ext cx="2352582" cy="18554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ProUnitas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787223">
            <a:off x="4399278" y="4832198"/>
            <a:ext cx="1742976" cy="40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09678" y="2732233"/>
            <a:ext cx="2547891" cy="943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Civic Engagement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9678" y="4829452"/>
            <a:ext cx="2503503" cy="89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Linkage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957569" y="2847962"/>
            <a:ext cx="790112" cy="39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808313" y="3289913"/>
            <a:ext cx="1275254" cy="284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405891" y="2255933"/>
            <a:ext cx="1575786" cy="6374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Community Council</a:t>
            </a:r>
          </a:p>
        </p:txBody>
      </p:sp>
      <p:sp>
        <p:nvSpPr>
          <p:cNvPr id="24" name="Oval 23"/>
          <p:cNvSpPr/>
          <p:nvPr/>
        </p:nvSpPr>
        <p:spPr>
          <a:xfrm>
            <a:off x="9969623" y="3289913"/>
            <a:ext cx="1575785" cy="6374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Youth Council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913181" y="4843940"/>
            <a:ext cx="834500" cy="4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13181" y="5294100"/>
            <a:ext cx="1056442" cy="14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13181" y="5285938"/>
            <a:ext cx="903303" cy="75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760034" y="4448518"/>
            <a:ext cx="1538055" cy="7606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Birth - 5</a:t>
            </a:r>
          </a:p>
        </p:txBody>
      </p:sp>
      <p:sp>
        <p:nvSpPr>
          <p:cNvPr id="50" name="Oval 49"/>
          <p:cNvSpPr/>
          <p:nvPr/>
        </p:nvSpPr>
        <p:spPr>
          <a:xfrm>
            <a:off x="9811080" y="5327819"/>
            <a:ext cx="1575786" cy="63742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School Based</a:t>
            </a:r>
          </a:p>
        </p:txBody>
      </p:sp>
      <p:sp>
        <p:nvSpPr>
          <p:cNvPr id="51" name="Oval 50"/>
          <p:cNvSpPr/>
          <p:nvPr/>
        </p:nvSpPr>
        <p:spPr>
          <a:xfrm>
            <a:off x="9364832" y="6052341"/>
            <a:ext cx="1575786" cy="6374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18-24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83623" y="3831235"/>
            <a:ext cx="8389" cy="8573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8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456" y="754602"/>
            <a:ext cx="7589682" cy="926031"/>
          </a:xfrm>
        </p:spPr>
        <p:txBody>
          <a:bodyPr/>
          <a:lstStyle/>
          <a:p>
            <a:pPr algn="ctr"/>
            <a:r>
              <a:rPr lang="en-US" sz="2000" dirty="0"/>
              <a:t>ProUnitas is not a Program but rather a System Based Organization – managing more than 45 agencies…*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17221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Supports and provides the tools </a:t>
            </a:r>
            <a:r>
              <a:rPr lang="en-US" dirty="0"/>
              <a:t>for a community to play a crucial role in solving its own problems. </a:t>
            </a:r>
          </a:p>
          <a:p>
            <a:pPr lvl="0"/>
            <a:r>
              <a:rPr lang="en-US" dirty="0"/>
              <a:t>Ensures that the </a:t>
            </a:r>
            <a:r>
              <a:rPr lang="en-US" b="1" dirty="0"/>
              <a:t>availability and access </a:t>
            </a:r>
            <a:r>
              <a:rPr lang="en-US" dirty="0"/>
              <a:t>of the programs and services is not dependent on the number of needs that a child presents. </a:t>
            </a:r>
          </a:p>
          <a:p>
            <a:pPr lvl="0"/>
            <a:r>
              <a:rPr lang="en-US" b="1" dirty="0"/>
              <a:t>Ensures that programs are not working in silos</a:t>
            </a:r>
            <a:r>
              <a:rPr lang="en-US" dirty="0"/>
              <a:t>, but are parts of a greater community vision.</a:t>
            </a:r>
          </a:p>
          <a:p>
            <a:pPr lvl="0"/>
            <a:r>
              <a:rPr lang="en-US" dirty="0"/>
              <a:t>Provides a </a:t>
            </a:r>
            <a:r>
              <a:rPr lang="en-US" b="1" dirty="0"/>
              <a:t>clear pathway </a:t>
            </a:r>
            <a:r>
              <a:rPr lang="en-US" dirty="0"/>
              <a:t>for children to exit the cycle of poverty, by </a:t>
            </a:r>
            <a:r>
              <a:rPr lang="en-US" b="1" dirty="0"/>
              <a:t>facilitating the entry and coordination </a:t>
            </a:r>
            <a:r>
              <a:rPr lang="en-US" dirty="0"/>
              <a:t>of services in a fashion that supports their </a:t>
            </a:r>
            <a:r>
              <a:rPr lang="en-US" b="1" dirty="0"/>
              <a:t>holistic growth.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Kashmere Feeder Pattern Before ProUnitas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24" y="2239861"/>
            <a:ext cx="9550589" cy="46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290" y="596164"/>
            <a:ext cx="8825659" cy="706964"/>
          </a:xfrm>
        </p:spPr>
        <p:txBody>
          <a:bodyPr/>
          <a:lstStyle/>
          <a:p>
            <a:r>
              <a:rPr lang="en-US" sz="2800" dirty="0"/>
              <a:t>Kashmere Feeder Pattern Today – Expanding to additional Elementary School in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33" y="1493240"/>
            <a:ext cx="8542637" cy="52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43" y="1974412"/>
            <a:ext cx="8328241" cy="46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" name="Rectangle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94" y="803751"/>
            <a:ext cx="5289827" cy="5250498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178260" cy="1020232"/>
          </a:xfrm>
        </p:spPr>
        <p:txBody>
          <a:bodyPr>
            <a:normAutofit/>
          </a:bodyPr>
          <a:lstStyle/>
          <a:p>
            <a:r>
              <a:rPr lang="en-US" dirty="0"/>
              <a:t>Where…..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School-Based Success Centers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Majority of services take place out of the Success Center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E.g. service(s) include two full time additional counselors, academic tutoring, health/mental services, job placement, social services and many more</a:t>
            </a:r>
          </a:p>
        </p:txBody>
      </p:sp>
    </p:spTree>
    <p:extLst>
      <p:ext uri="{BB962C8B-B14F-4D97-AF65-F5344CB8AC3E}">
        <p14:creationId xmlns:p14="http://schemas.microsoft.com/office/powerpoint/2010/main" val="339559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be doing on campus…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391" y="1943293"/>
            <a:ext cx="6208664" cy="47367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45103" y="4311650"/>
            <a:ext cx="2245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73423" y="3619384"/>
            <a:ext cx="156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29760" y="469392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9296516" y="2688590"/>
            <a:ext cx="2532431" cy="16230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Managed by a full time ProUnitas Linkage Manage on school </a:t>
            </a:r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372682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981794" y="2133600"/>
            <a:ext cx="3048000" cy="3581400"/>
          </a:xfrm>
          <a:prstGeom prst="upArrow">
            <a:avLst>
              <a:gd name="adj1" fmla="val 51352"/>
              <a:gd name="adj2" fmla="val 47762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GB" altLang="en-US" sz="2400">
              <a:solidFill>
                <a:srgbClr val="003399"/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6477000" y="2133600"/>
            <a:ext cx="3048000" cy="3581400"/>
          </a:xfrm>
          <a:prstGeom prst="upArrow">
            <a:avLst>
              <a:gd name="adj1" fmla="val 51352"/>
              <a:gd name="adj2" fmla="val 47762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GB" altLang="en-US" sz="2400">
              <a:solidFill>
                <a:srgbClr val="003399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3962400" y="28194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rot="15669491" flipH="1">
            <a:off x="4686300" y="33909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rot="12548821" flipH="1">
            <a:off x="4038600" y="36576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10625553" flipH="1">
            <a:off x="4264025" y="2892425"/>
            <a:ext cx="457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rot="10260055" flipH="1">
            <a:off x="4876800" y="28194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rot="8412571" flipH="1">
            <a:off x="4343400" y="4343400"/>
            <a:ext cx="4445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876800" y="41148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rot="6155306" flipH="1">
            <a:off x="3932238" y="4221163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3886200" y="48768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rot="10642243" flipH="1">
            <a:off x="4724400" y="51054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rot="5194728" flipH="1">
            <a:off x="4191000" y="5334000"/>
            <a:ext cx="342900" cy="266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rot="8412571" flipH="1">
            <a:off x="7391400" y="5029200"/>
            <a:ext cx="4445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rot="8412571" flipH="1">
            <a:off x="7239001" y="2941639"/>
            <a:ext cx="282575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rot="8412571" flipH="1">
            <a:off x="8366125" y="2740026"/>
            <a:ext cx="319088" cy="384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rot="8412571" flipH="1">
            <a:off x="7575550" y="4205288"/>
            <a:ext cx="5207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rot="8412571" flipH="1">
            <a:off x="7162800" y="4495800"/>
            <a:ext cx="4445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rot="7158083" flipH="1">
            <a:off x="7969250" y="4984750"/>
            <a:ext cx="3683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rot="8412571" flipH="1">
            <a:off x="8305800" y="4953000"/>
            <a:ext cx="4445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rot="9203023" flipH="1">
            <a:off x="7381876" y="3495676"/>
            <a:ext cx="392113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rot="8412571" flipH="1">
            <a:off x="8261350" y="3671888"/>
            <a:ext cx="5207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rot="8412571" flipH="1">
            <a:off x="7804150" y="3138488"/>
            <a:ext cx="5207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858000" y="16002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Vision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858000" y="59436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Current Reality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057400" y="260350"/>
            <a:ext cx="184150" cy="420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 useBgFill="1">
        <p:nvSpPr>
          <p:cNvPr id="15388" name="Rectangle 28"/>
          <p:cNvSpPr>
            <a:spLocks noChangeArrowheads="1"/>
          </p:cNvSpPr>
          <p:nvPr/>
        </p:nvSpPr>
        <p:spPr bwMode="auto">
          <a:xfrm>
            <a:off x="1753386" y="540543"/>
            <a:ext cx="8534400" cy="75918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Collective High Performance: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Creating Alignment</a:t>
            </a:r>
          </a:p>
          <a:p>
            <a:endParaRPr lang="en-US" altLang="en-US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9296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4202176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/>
      <p:bldP spid="153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697202" y="1600201"/>
            <a:ext cx="3860800" cy="44958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3137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2751" y="5137151"/>
            <a:ext cx="29174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Reality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46614" y="5546725"/>
            <a:ext cx="2516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(What you have)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00563" y="1600201"/>
            <a:ext cx="37574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Vision, Mission, Values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711701" y="1957389"/>
            <a:ext cx="20887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1931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(What you want)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092576" y="2444750"/>
            <a:ext cx="3071813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>
            <a:outerShdw dist="35921" dir="2700000" algn="ctr" rotWithShape="0">
              <a:srgbClr val="081D58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092576" y="5076825"/>
            <a:ext cx="3071813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>
            <a:outerShdw dist="35921" dir="2700000" algn="ctr" rotWithShape="0">
              <a:srgbClr val="081D58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627688" y="2616200"/>
            <a:ext cx="0" cy="23114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rgbClr val="081D58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5943600" y="2819400"/>
            <a:ext cx="2286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305800" y="2514601"/>
            <a:ext cx="1525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  <a:latin typeface="Monotype Corsiva" panose="03010101010201010101" pitchFamily="66" charset="0"/>
              </a:rPr>
              <a:t>Creative Tension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114550" y="4572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>
          <a:xfrm>
            <a:off x="1293069" y="654050"/>
            <a:ext cx="7848600" cy="590550"/>
          </a:xfrm>
        </p:spPr>
        <p:txBody>
          <a:bodyPr>
            <a:normAutofit/>
          </a:bodyPr>
          <a:lstStyle/>
          <a:p>
            <a:r>
              <a:rPr lang="en-US" sz="2800" dirty="0"/>
              <a:t>Where do I begin….</a:t>
            </a:r>
            <a:endParaRPr lang="en-US" altLang="en-US" sz="2800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 dirty="0"/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65041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4" grpId="0" animBg="1"/>
      <p:bldP spid="16395" grpId="0" animBg="1"/>
      <p:bldP spid="16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 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Collaborative effort between TEA, community, service providers and Houston ISD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cannot address the finish line without addressing the start line – Planned expansion to cover all elementary schools within feeder pattern by end of 2017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Early gains in student level outcomes and system level outcomes</a:t>
            </a:r>
          </a:p>
          <a:p>
            <a:endParaRPr lang="en-US" dirty="0"/>
          </a:p>
          <a:p>
            <a:r>
              <a:rPr lang="en-US" dirty="0"/>
              <a:t>Continue to assess our decisions against long term sustainability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ProUnitas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26" y="2484190"/>
            <a:ext cx="8825659" cy="3317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facilitate the effective </a:t>
            </a:r>
            <a:r>
              <a:rPr lang="en-US" sz="2800" b="1" dirty="0"/>
              <a:t>entry, coordination</a:t>
            </a:r>
            <a:r>
              <a:rPr lang="en-US" sz="2800" dirty="0"/>
              <a:t> and </a:t>
            </a:r>
            <a:r>
              <a:rPr lang="en-US" sz="2800" b="1" dirty="0"/>
              <a:t>implementation</a:t>
            </a:r>
            <a:r>
              <a:rPr lang="en-US" sz="2800" dirty="0"/>
              <a:t> of Houston’s existing educational, health and social services for underserved communities.</a:t>
            </a:r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96" y="4361709"/>
            <a:ext cx="3532152" cy="1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4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01638"/>
            <a:ext cx="8229600" cy="639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News</a:t>
            </a:r>
          </a:p>
        </p:txBody>
      </p:sp>
      <p:sp>
        <p:nvSpPr>
          <p:cNvPr id="1331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7772400" y="649287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1371600"/>
            <a:ext cx="2514600" cy="2514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4267200" y="2057400"/>
            <a:ext cx="2514600" cy="2514600"/>
            <a:chOff x="2057400" y="2057400"/>
            <a:chExt cx="2514600" cy="2514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2057400" y="2057400"/>
              <a:ext cx="2514600" cy="2514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2438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800"/>
                </a:spcAft>
                <a:buClr>
                  <a:srgbClr val="BFD3E4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ea typeface="Arial" pitchFamily="-106" charset="0"/>
                  <a:cs typeface="Arial" pitchFamily="-106" charset="0"/>
                </a:rPr>
                <a:t>Food aid </a:t>
              </a:r>
              <a:br>
                <a:rPr lang="en-US" sz="2400" dirty="0">
                  <a:solidFill>
                    <a:srgbClr val="FFFFFF"/>
                  </a:solidFill>
                  <a:ea typeface="Arial" pitchFamily="-106" charset="0"/>
                  <a:cs typeface="Arial" pitchFamily="-106" charset="0"/>
                </a:rPr>
              </a:br>
              <a:r>
                <a:rPr lang="en-US" sz="2400" dirty="0">
                  <a:solidFill>
                    <a:srgbClr val="FFFFFF"/>
                  </a:solidFill>
                  <a:ea typeface="Arial" pitchFamily="-106" charset="0"/>
                  <a:cs typeface="Arial" pitchFamily="-106" charset="0"/>
                </a:rPr>
                <a:t>leads to increased starvation</a:t>
              </a: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3200400" y="3962400"/>
            <a:ext cx="2514600" cy="2514600"/>
            <a:chOff x="2819400" y="2667000"/>
            <a:chExt cx="2514600" cy="2514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6" name="Oval 25"/>
            <p:cNvSpPr/>
            <p:nvPr/>
          </p:nvSpPr>
          <p:spPr>
            <a:xfrm>
              <a:off x="2819400" y="2667000"/>
              <a:ext cx="2514600" cy="2514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2819400" y="3505200"/>
              <a:ext cx="2438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Aft>
                  <a:spcPts val="1800"/>
                </a:spcAft>
                <a:buClr>
                  <a:srgbClr val="BFD3E4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ea typeface="Arial" pitchFamily="-106" charset="0"/>
                  <a:cs typeface="Arial" pitchFamily="-106" charset="0"/>
                </a:rPr>
                <a:t>Drug busts increase drug-related crime</a:t>
              </a:r>
            </a:p>
          </p:txBody>
        </p:sp>
      </p:grpSp>
      <p:sp>
        <p:nvSpPr>
          <p:cNvPr id="13321" name="Rectangle 3"/>
          <p:cNvSpPr txBox="1">
            <a:spLocks noChangeArrowheads="1"/>
          </p:cNvSpPr>
          <p:nvPr/>
        </p:nvSpPr>
        <p:spPr bwMode="auto">
          <a:xfrm>
            <a:off x="2057400" y="22860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  <a:buClr>
                <a:srgbClr val="BFD3E4"/>
              </a:buClr>
              <a:buNone/>
            </a:pPr>
            <a:r>
              <a:rPr lang="en-US" altLang="en-US">
                <a:solidFill>
                  <a:srgbClr val="FFFFFF"/>
                </a:solidFill>
              </a:rPr>
              <a:t>Homeless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shelters perpetuate homelessness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553200" y="228600"/>
            <a:ext cx="2514600" cy="2514600"/>
            <a:chOff x="5029200" y="228600"/>
            <a:chExt cx="2514600" cy="2514600"/>
          </a:xfrm>
        </p:grpSpPr>
        <p:sp>
          <p:nvSpPr>
            <p:cNvPr id="18" name="Oval 17"/>
            <p:cNvSpPr/>
            <p:nvPr/>
          </p:nvSpPr>
          <p:spPr>
            <a:xfrm>
              <a:off x="5029200" y="228600"/>
              <a:ext cx="2514600" cy="2514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1" name="Rectangle 3"/>
            <p:cNvSpPr txBox="1">
              <a:spLocks noChangeArrowheads="1"/>
            </p:cNvSpPr>
            <p:nvPr/>
          </p:nvSpPr>
          <p:spPr bwMode="auto">
            <a:xfrm>
              <a:off x="5080000" y="1117600"/>
              <a:ext cx="2438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800"/>
                </a:spcAft>
                <a:buClr>
                  <a:srgbClr val="BFD3E4"/>
                </a:buClr>
                <a:buNone/>
              </a:pPr>
              <a:r>
                <a:rPr lang="ja-JP" altLang="en-US">
                  <a:solidFill>
                    <a:srgbClr val="FFFFFF"/>
                  </a:solidFill>
                </a:rPr>
                <a:t>“</a:t>
              </a:r>
              <a:r>
                <a:rPr lang="en-US" altLang="ja-JP">
                  <a:solidFill>
                    <a:srgbClr val="FFFFFF"/>
                  </a:solidFill>
                </a:rPr>
                <a:t>Get tough</a:t>
              </a:r>
              <a:r>
                <a:rPr lang="ja-JP" altLang="en-US">
                  <a:solidFill>
                    <a:srgbClr val="FFFFFF"/>
                  </a:solidFill>
                </a:rPr>
                <a:t>”</a:t>
              </a:r>
              <a:r>
                <a:rPr lang="en-US" altLang="ja-JP">
                  <a:solidFill>
                    <a:srgbClr val="FFFFFF"/>
                  </a:solidFill>
                </a:rPr>
                <a:t> prison sentences fail to reduce </a:t>
              </a:r>
              <a:br>
                <a:rPr lang="en-US" altLang="ja-JP">
                  <a:solidFill>
                    <a:srgbClr val="FFFFFF"/>
                  </a:solidFill>
                </a:rPr>
              </a:br>
              <a:r>
                <a:rPr lang="en-US" altLang="ja-JP">
                  <a:solidFill>
                    <a:srgbClr val="FFFFFF"/>
                  </a:solidFill>
                </a:rPr>
                <a:t>fear of violent crime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848600" y="2209800"/>
            <a:ext cx="2514600" cy="2514600"/>
            <a:chOff x="6324600" y="2209800"/>
            <a:chExt cx="2514600" cy="2514600"/>
          </a:xfrm>
        </p:grpSpPr>
        <p:sp>
          <p:nvSpPr>
            <p:cNvPr id="21" name="Oval 20"/>
            <p:cNvSpPr/>
            <p:nvPr/>
          </p:nvSpPr>
          <p:spPr>
            <a:xfrm>
              <a:off x="6324600" y="2209800"/>
              <a:ext cx="2514600" cy="2514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7" name="Rectangle 3"/>
            <p:cNvSpPr txBox="1">
              <a:spLocks noChangeArrowheads="1"/>
            </p:cNvSpPr>
            <p:nvPr/>
          </p:nvSpPr>
          <p:spPr bwMode="auto">
            <a:xfrm>
              <a:off x="6350000" y="3124200"/>
              <a:ext cx="2438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800"/>
                </a:spcAft>
                <a:buClr>
                  <a:srgbClr val="BFD3E4"/>
                </a:buClr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Job training programs increase unemployment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8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048000" y="2667001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itchFamily="34" charset="0"/>
              </a:rPr>
              <a:t>What do these stories have in common?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339532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27881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Failed Solutions Have Common Characteristics</a:t>
            </a:r>
          </a:p>
        </p:txBody>
      </p:sp>
      <p:sp>
        <p:nvSpPr>
          <p:cNvPr id="1536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209800" y="1772249"/>
            <a:ext cx="7315200" cy="41148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3000"/>
              </a:spcAft>
              <a:buClr>
                <a:srgbClr val="BFD3E4"/>
              </a:buClr>
            </a:pPr>
            <a:r>
              <a:rPr lang="en-US" altLang="en-US" sz="2400" dirty="0">
                <a:solidFill>
                  <a:srgbClr val="3C302A"/>
                </a:solidFill>
              </a:rPr>
              <a:t>Address symptoms vs. underlying problems</a:t>
            </a:r>
          </a:p>
          <a:p>
            <a:pPr>
              <a:spcAft>
                <a:spcPts val="3000"/>
              </a:spcAft>
              <a:buClr>
                <a:srgbClr val="BFD3E4"/>
              </a:buClr>
            </a:pPr>
            <a:r>
              <a:rPr lang="en-US" altLang="en-US" sz="2400" dirty="0">
                <a:solidFill>
                  <a:srgbClr val="3C302A"/>
                </a:solidFill>
              </a:rPr>
              <a:t>Obvious and often succeed in the short run</a:t>
            </a:r>
          </a:p>
          <a:p>
            <a:pPr>
              <a:spcAft>
                <a:spcPts val="3000"/>
              </a:spcAft>
              <a:buClr>
                <a:srgbClr val="BFD3E4"/>
              </a:buClr>
            </a:pPr>
            <a:r>
              <a:rPr lang="en-US" altLang="en-US" sz="2400" dirty="0">
                <a:solidFill>
                  <a:srgbClr val="3C302A"/>
                </a:solidFill>
              </a:rPr>
              <a:t>Short-term gains undermined by long-term impacts</a:t>
            </a:r>
          </a:p>
          <a:p>
            <a:pPr>
              <a:spcAft>
                <a:spcPts val="3000"/>
              </a:spcAft>
              <a:buClr>
                <a:srgbClr val="BFD3E4"/>
              </a:buClr>
            </a:pPr>
            <a:r>
              <a:rPr lang="en-US" altLang="en-US" sz="2400" dirty="0">
                <a:solidFill>
                  <a:srgbClr val="3C302A"/>
                </a:solidFill>
              </a:rPr>
              <a:t>Negative consequences are unintentional</a:t>
            </a:r>
          </a:p>
          <a:p>
            <a:pPr>
              <a:spcAft>
                <a:spcPts val="3000"/>
              </a:spcAft>
              <a:buClr>
                <a:srgbClr val="BFD3E4"/>
              </a:buClr>
            </a:pPr>
            <a:r>
              <a:rPr lang="en-US" altLang="en-US" sz="2400" dirty="0">
                <a:solidFill>
                  <a:srgbClr val="3C302A"/>
                </a:solidFill>
              </a:rPr>
              <a:t>If the problem recurs, we do not see our responsibility</a:t>
            </a:r>
          </a:p>
          <a:p>
            <a:pPr>
              <a:spcAft>
                <a:spcPts val="600"/>
              </a:spcAft>
              <a:buClr>
                <a:srgbClr val="BFD3E4"/>
              </a:buClr>
              <a:buNone/>
            </a:pPr>
            <a:endParaRPr lang="en-US" altLang="en-US" dirty="0">
              <a:solidFill>
                <a:srgbClr val="3C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74046"/>
            <a:ext cx="8761413" cy="7069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Good Intentions Are Not Enough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133600" y="1600201"/>
            <a:ext cx="68008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+mn-lt"/>
                <a:cs typeface="Arial" panose="020B0604020202020204" pitchFamily="34" charset="0"/>
              </a:rPr>
              <a:t>When you are confronted by any complex social system … with things about it that you</a:t>
            </a:r>
            <a:r>
              <a:rPr lang="ja-JP" altLang="en-US" i="1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i="1" dirty="0">
                <a:latin typeface="+mn-lt"/>
                <a:cs typeface="Arial" panose="020B0604020202020204" pitchFamily="34" charset="0"/>
              </a:rPr>
              <a:t>re dissatisfied with and anxious to fix, you cannot just step in and set about fixing with much hope of helping. This is one of the sore discouragements of our time.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i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+mn-lt"/>
                <a:cs typeface="Arial" panose="020B0604020202020204" pitchFamily="34" charset="0"/>
              </a:rPr>
              <a:t>If you want to fix something you are first obliged to understand … the whole system.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  <a:cs typeface="Arial" panose="020B0604020202020204" pitchFamily="34" charset="0"/>
              </a:rPr>
              <a:t>Lewis Thomas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9296400" y="656829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35332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ChangeArrowheads="1"/>
          </p:cNvSpPr>
          <p:nvPr/>
        </p:nvSpPr>
        <p:spPr bwMode="auto">
          <a:xfrm>
            <a:off x="2006600" y="1547814"/>
            <a:ext cx="4216400" cy="4759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 marL="114300" indent="-114300" algn="l">
              <a:spcBef>
                <a:spcPct val="44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279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279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279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>
                <a:solidFill>
                  <a:srgbClr val="00279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</a:pP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The connection between problems and their causes is obvious and easy to trace.</a:t>
            </a:r>
          </a:p>
          <a:p>
            <a:pPr defTabSz="914400">
              <a:spcBef>
                <a:spcPct val="0"/>
              </a:spcBef>
              <a:buClrTx/>
              <a:buSzTx/>
            </a:pPr>
            <a:endParaRPr lang="en-US" alt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  <a:buClrTx/>
              <a:buSzTx/>
            </a:pP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Others, either within or outside our organization, are to blame for our</a:t>
            </a:r>
            <a:b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problems and must be the ones to</a:t>
            </a:r>
            <a:b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change.</a:t>
            </a:r>
          </a:p>
          <a:p>
            <a:pPr defTabSz="914400">
              <a:spcBef>
                <a:spcPct val="0"/>
              </a:spcBef>
              <a:buClrTx/>
              <a:buSzTx/>
            </a:pPr>
            <a:endParaRPr lang="en-US" alt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  <a:buClrTx/>
              <a:buSzTx/>
            </a:pP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A policy designed to achieve short term success will also assure long term success.</a:t>
            </a:r>
          </a:p>
          <a:p>
            <a:pPr defTabSz="914400">
              <a:spcBef>
                <a:spcPct val="0"/>
              </a:spcBef>
              <a:buClrTx/>
              <a:buSzTx/>
            </a:pPr>
            <a:endParaRPr lang="en-US" alt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  <a:buClrTx/>
              <a:buSzTx/>
            </a:pPr>
            <a:endParaRPr lang="en-US" alt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  <a:buClrTx/>
              <a:buSzTx/>
            </a:pP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In order to optimize the whole, we must optimize the parts.</a:t>
            </a:r>
          </a:p>
          <a:p>
            <a:pPr defTabSz="914400">
              <a:spcBef>
                <a:spcPct val="0"/>
              </a:spcBef>
              <a:buClrTx/>
              <a:buSzTx/>
            </a:pPr>
            <a:endParaRPr lang="en-US" alt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  <a:buClrTx/>
              <a:buSzTx/>
            </a:pPr>
            <a:r>
              <a:rPr lang="en-US" altLang="en-US" sz="1600" kern="0" dirty="0">
                <a:solidFill>
                  <a:srgbClr val="000000"/>
                </a:solidFill>
                <a:cs typeface="Times New Roman" pitchFamily="18" charset="0"/>
              </a:rPr>
              <a:t>Aggressively tackle many independent initiatives simultaneously.</a:t>
            </a:r>
          </a:p>
        </p:txBody>
      </p:sp>
      <p:sp>
        <p:nvSpPr>
          <p:cNvPr id="1630211" name="Rectangle 3"/>
          <p:cNvSpPr>
            <a:spLocks noChangeArrowheads="1"/>
          </p:cNvSpPr>
          <p:nvPr/>
        </p:nvSpPr>
        <p:spPr bwMode="auto">
          <a:xfrm>
            <a:off x="6235700" y="1547814"/>
            <a:ext cx="4197350" cy="4759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" indent="-114300" defTabSz="914400"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Times New Roman" pitchFamily="18" charset="0"/>
              </a:rPr>
              <a:t>The relationship between problems and their causes is indirect and not obvious.</a:t>
            </a:r>
          </a:p>
          <a:p>
            <a:pPr defTabSz="914400">
              <a:defRPr/>
            </a:pPr>
            <a:endParaRPr lang="en-US" sz="1600" kern="0" dirty="0">
              <a:latin typeface="Arial" charset="0"/>
              <a:cs typeface="Times New Roman" pitchFamily="18" charset="0"/>
            </a:endParaRPr>
          </a:p>
          <a:p>
            <a:pPr marL="114300" indent="-114300" defTabSz="914400"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Times New Roman" pitchFamily="18" charset="0"/>
              </a:rPr>
              <a:t>We unwittingly create our own problems and have significant control or influence in solving them through changing our own behavior.</a:t>
            </a:r>
          </a:p>
          <a:p>
            <a:pPr marL="114300" indent="-114300" defTabSz="914400">
              <a:buFontTx/>
              <a:buChar char="•"/>
              <a:defRPr/>
            </a:pPr>
            <a:endParaRPr lang="en-US" sz="1600" kern="0" dirty="0">
              <a:latin typeface="Arial" charset="0"/>
              <a:cs typeface="Times New Roman" pitchFamily="18" charset="0"/>
            </a:endParaRPr>
          </a:p>
          <a:p>
            <a:pPr marL="114300" indent="-114300" defTabSz="914400"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Times New Roman" pitchFamily="18" charset="0"/>
              </a:rPr>
              <a:t>Most quick fixes have unintended consequences: they make no difference or make matters worse in the long run.</a:t>
            </a:r>
          </a:p>
          <a:p>
            <a:pPr defTabSz="914400">
              <a:defRPr/>
            </a:pPr>
            <a:endParaRPr lang="en-US" sz="1600" kern="0" dirty="0">
              <a:latin typeface="Arial" charset="0"/>
              <a:cs typeface="Times New Roman" pitchFamily="18" charset="0"/>
            </a:endParaRPr>
          </a:p>
          <a:p>
            <a:pPr marL="114300" indent="-114300" defTabSz="914400"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Times New Roman" pitchFamily="18" charset="0"/>
              </a:rPr>
              <a:t>In order to optimize the whole, we must improve </a:t>
            </a:r>
            <a:r>
              <a:rPr lang="en-US" sz="1600" i="1" u="sng" kern="0" dirty="0">
                <a:latin typeface="Arial" charset="0"/>
                <a:cs typeface="Times New Roman" pitchFamily="18" charset="0"/>
              </a:rPr>
              <a:t>relationships</a:t>
            </a:r>
            <a:r>
              <a:rPr lang="en-US" sz="1600" kern="0" dirty="0">
                <a:latin typeface="Arial" charset="0"/>
                <a:cs typeface="Times New Roman" pitchFamily="18" charset="0"/>
              </a:rPr>
              <a:t> among the parts.</a:t>
            </a:r>
          </a:p>
          <a:p>
            <a:pPr defTabSz="914400">
              <a:defRPr/>
            </a:pPr>
            <a:endParaRPr lang="en-US" sz="1600" kern="0" dirty="0">
              <a:latin typeface="Arial" charset="0"/>
              <a:cs typeface="Times New Roman" pitchFamily="18" charset="0"/>
            </a:endParaRPr>
          </a:p>
          <a:p>
            <a:pPr marL="114300" indent="-114300" defTabSz="914400"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Times New Roman" pitchFamily="18" charset="0"/>
              </a:rPr>
              <a:t>Only a few key coordinated changes sustained over time will produce large systems change.</a:t>
            </a:r>
          </a:p>
        </p:txBody>
      </p:sp>
      <p:sp>
        <p:nvSpPr>
          <p:cNvPr id="1630212" name="Rectangle 4"/>
          <p:cNvSpPr>
            <a:spLocks noChangeArrowheads="1"/>
          </p:cNvSpPr>
          <p:nvPr/>
        </p:nvSpPr>
        <p:spPr bwMode="auto">
          <a:xfrm>
            <a:off x="1951039" y="977900"/>
            <a:ext cx="4168775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algn="l">
              <a:spcBef>
                <a:spcPct val="44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279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279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279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>
                <a:solidFill>
                  <a:srgbClr val="00279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</a:pPr>
            <a:r>
              <a:rPr lang="en-US" altLang="en-US" b="1" kern="0" dirty="0">
                <a:solidFill>
                  <a:srgbClr val="000000"/>
                </a:solidFill>
                <a:cs typeface="Arial" panose="020B0604020202020204" pitchFamily="34" charset="0"/>
              </a:rPr>
              <a:t>Conventional Thinking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252538" y="315913"/>
            <a:ext cx="9880601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chemeClr val="tx2"/>
                </a:solidFill>
              </a:rPr>
              <a:t>       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vs. Conventional Thinking</a:t>
            </a:r>
            <a:endParaRPr lang="en-US" i="1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0214" name="Rectangle 6"/>
          <p:cNvSpPr>
            <a:spLocks noChangeArrowheads="1"/>
          </p:cNvSpPr>
          <p:nvPr/>
        </p:nvSpPr>
        <p:spPr bwMode="auto">
          <a:xfrm>
            <a:off x="6256339" y="990600"/>
            <a:ext cx="4168775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algn="l">
              <a:spcBef>
                <a:spcPct val="44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279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rgbClr val="00279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rgbClr val="00279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>
                <a:solidFill>
                  <a:srgbClr val="00279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</a:pPr>
            <a:r>
              <a:rPr lang="en-US" altLang="en-US" b="1" kern="0" dirty="0">
                <a:solidFill>
                  <a:schemeClr val="tx1"/>
                </a:solidFill>
                <a:cs typeface="Arial" panose="020B0604020202020204" pitchFamily="34" charset="0"/>
              </a:rPr>
              <a:t>Systems Thinking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8872194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29009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212" grpId="0" animBg="1"/>
      <p:bldP spid="16302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5525" y="626269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The Core Challenge of Economic Inequity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3748" y="2628900"/>
            <a:ext cx="13676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Income Generated by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Advantaged vs.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Disadvantaged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(Economic Inequity)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1594" y="2133600"/>
            <a:ext cx="1119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Earning Power of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Advantaged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355" y="3367564"/>
            <a:ext cx="13805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Access of Advantaged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 to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6344" y="2133600"/>
            <a:ext cx="1119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Earning Power of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Disadvantaged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1056" y="3344480"/>
            <a:ext cx="15327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Access of Disadvantaged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 to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0232" y="4257928"/>
            <a:ext cx="1316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Self-Justification and</a:t>
            </a:r>
          </a:p>
          <a:p>
            <a:pPr algn="ctr" defTabSz="914400"/>
            <a:r>
              <a:rPr lang="en-US" sz="1050" kern="0" dirty="0">
                <a:solidFill>
                  <a:sysClr val="windowText" lastClr="000000"/>
                </a:solidFill>
              </a:rPr>
              <a:t>Fear of Loss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6601" y="4391025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50" kern="0" dirty="0">
                <a:solidFill>
                  <a:sysClr val="windowText" lastClr="000000"/>
                </a:solidFill>
              </a:rPr>
              <a:t>Segregation</a:t>
            </a:r>
          </a:p>
        </p:txBody>
      </p:sp>
      <p:sp>
        <p:nvSpPr>
          <p:cNvPr id="14" name="Arc 13"/>
          <p:cNvSpPr/>
          <p:nvPr/>
        </p:nvSpPr>
        <p:spPr>
          <a:xfrm>
            <a:off x="4074250" y="4153422"/>
            <a:ext cx="3460027" cy="681461"/>
          </a:xfrm>
          <a:prstGeom prst="arc">
            <a:avLst>
              <a:gd name="adj1" fmla="val 323189"/>
              <a:gd name="adj2" fmla="val 10476963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3164543" y="2305734"/>
            <a:ext cx="2716305" cy="680956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636495" y="2904948"/>
            <a:ext cx="5309000" cy="762699"/>
          </a:xfrm>
          <a:prstGeom prst="arc">
            <a:avLst>
              <a:gd name="adj1" fmla="val 94387"/>
              <a:gd name="adj2" fmla="val 62077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2504519" y="2305734"/>
            <a:ext cx="1776129" cy="2206237"/>
          </a:xfrm>
          <a:prstGeom prst="arc">
            <a:avLst>
              <a:gd name="adj1" fmla="val 11118412"/>
              <a:gd name="adj2" fmla="val 164532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>
            <a:off x="7285788" y="2305735"/>
            <a:ext cx="2108290" cy="2062207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6222697" y="2325990"/>
            <a:ext cx="2068065" cy="713184"/>
          </a:xfrm>
          <a:prstGeom prst="arc">
            <a:avLst>
              <a:gd name="adj1" fmla="val 10916846"/>
              <a:gd name="adj2" fmla="val 1637175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>
            <a:off x="6186578" y="2981846"/>
            <a:ext cx="5395822" cy="706056"/>
          </a:xfrm>
          <a:prstGeom prst="arc">
            <a:avLst>
              <a:gd name="adj1" fmla="val 5674444"/>
              <a:gd name="adj2" fmla="val 10694259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6413304" y="2904948"/>
            <a:ext cx="2980775" cy="1589204"/>
          </a:xfrm>
          <a:prstGeom prst="arc">
            <a:avLst>
              <a:gd name="adj1" fmla="val 168597"/>
              <a:gd name="adj2" fmla="val 5564496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>
            <a:off x="2504519" y="3034873"/>
            <a:ext cx="2071493" cy="1397456"/>
          </a:xfrm>
          <a:prstGeom prst="arc">
            <a:avLst>
              <a:gd name="adj1" fmla="val 5567558"/>
              <a:gd name="adj2" fmla="val 10712989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4248" y="290494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87" y="295402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8710" y="400620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R3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088" y="4901010"/>
            <a:ext cx="230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i="1" kern="0" dirty="0">
                <a:solidFill>
                  <a:sysClr val="windowText" lastClr="000000"/>
                </a:solidFill>
              </a:rPr>
              <a:t>To 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Vicious Cycles of Poverty</a:t>
            </a:r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>
          <a:xfrm flipH="1">
            <a:off x="7505145" y="4644941"/>
            <a:ext cx="1" cy="273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7966657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chemeClr val="tx2"/>
                </a:solidFill>
                <a:latin typeface="Arial" pitchFamily="34" charset="0"/>
              </a:rPr>
              <a:t>www.bridgewaypartners.com           (c) 2016</a:t>
            </a:r>
          </a:p>
        </p:txBody>
      </p:sp>
    </p:spTree>
    <p:extLst>
      <p:ext uri="{BB962C8B-B14F-4D97-AF65-F5344CB8AC3E}">
        <p14:creationId xmlns:p14="http://schemas.microsoft.com/office/powerpoint/2010/main" val="31645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2005</TotalTime>
  <Words>965</Words>
  <Application>Microsoft Office PowerPoint</Application>
  <PresentationFormat>Widescreen</PresentationFormat>
  <Paragraphs>166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Monotype Corsiva</vt:lpstr>
      <vt:lpstr>Times New Roman</vt:lpstr>
      <vt:lpstr>Wingdings 3</vt:lpstr>
      <vt:lpstr>Ion Boardroom</vt:lpstr>
      <vt:lpstr>Office Theme</vt:lpstr>
      <vt:lpstr>Vibrant communities that build trust, become inclusive, and, in return, leverage their strengths to solve their own problems. Communities that maximize opportunities for all children regardless of their socioeconomic background</vt:lpstr>
      <vt:lpstr>PowerPoint Presentation</vt:lpstr>
      <vt:lpstr>ProUnitas Mission</vt:lpstr>
      <vt:lpstr>In the News</vt:lpstr>
      <vt:lpstr>PowerPoint Presentation</vt:lpstr>
      <vt:lpstr>Failed Solutions Have Common Characteristics</vt:lpstr>
      <vt:lpstr>Good Intentions Are Not Enough</vt:lpstr>
      <vt:lpstr>PowerPoint Presentation</vt:lpstr>
      <vt:lpstr>The Core Challenge of Economic Inequity</vt:lpstr>
      <vt:lpstr>Treading Water</vt:lpstr>
      <vt:lpstr>Kashmere/Trinity Garden School Feeder Pattern</vt:lpstr>
      <vt:lpstr>The Issue at Hand - As a country, we have become program rich but system poor.  </vt:lpstr>
      <vt:lpstr>ProUnitas is not a program but rather a system based organization with a focus on feeder patterns…</vt:lpstr>
      <vt:lpstr>ProUnitas is not a Program but rather a System Based Organization – managing more than 45 agencies…*</vt:lpstr>
      <vt:lpstr>Kashmere Feeder Pattern Before ProUnitas</vt:lpstr>
      <vt:lpstr>Kashmere Feeder Pattern Today – Expanding to additional Elementary School in 2017</vt:lpstr>
      <vt:lpstr>Shared Vision</vt:lpstr>
      <vt:lpstr>Where…..</vt:lpstr>
      <vt:lpstr>What we will be doing on campus…</vt:lpstr>
      <vt:lpstr>Where do I begin….</vt:lpstr>
      <vt:lpstr>Bright Spots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ProUnitas Inc.</dc:title>
  <dc:creator>ProUnitas</dc:creator>
  <cp:lastModifiedBy>Jackson, Renee</cp:lastModifiedBy>
  <cp:revision>72</cp:revision>
  <dcterms:created xsi:type="dcterms:W3CDTF">2016-01-13T15:41:13Z</dcterms:created>
  <dcterms:modified xsi:type="dcterms:W3CDTF">2016-09-09T20:41:19Z</dcterms:modified>
</cp:coreProperties>
</file>